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</p:sldIdLst>
  <p:sldSz cy="5143500" cx="9144000"/>
  <p:notesSz cx="6858000" cy="9144000"/>
  <p:embeddedFontLst>
    <p:embeddedFont>
      <p:font typeface="Proxima Nova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A8FEFCEF-E530-4CCB-AAC9-AF34033E3738}">
  <a:tblStyle styleId="{A8FEFCEF-E530-4CCB-AAC9-AF34033E37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ProximaNova-regular.fntdata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ProximaNova-italic.fntdata"/><Relationship Id="rId12" Type="http://schemas.openxmlformats.org/officeDocument/2006/relationships/slide" Target="slides/slide6.xml"/><Relationship Id="rId34" Type="http://schemas.openxmlformats.org/officeDocument/2006/relationships/font" Target="fonts/ProximaNova-bold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font" Target="fonts/ProximaNova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jpg>
</file>

<file path=ppt/media/image16.png>
</file>

<file path=ppt/media/image17.pn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png>
</file>

<file path=ppt/media/image37.jpg>
</file>

<file path=ppt/media/image38.jpg>
</file>

<file path=ppt/media/image39.jpg>
</file>

<file path=ppt/media/image4.png>
</file>

<file path=ppt/media/image40.jpg>
</file>

<file path=ppt/media/image41.jp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jpg>
</file>

<file path=ppt/media/image49.png>
</file>

<file path=ppt/media/image5.jpg>
</file>

<file path=ppt/media/image50.png>
</file>

<file path=ppt/media/image51.png>
</file>

<file path=ppt/media/image52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727570ebb2_4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727570ebb2_4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82abc7e432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82abc7e432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82aa2376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82aa2376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2abc7e43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2abc7e43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82abc7e432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82abc7e43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82abc7e432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82abc7e432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82abc7e432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82abc7e43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82abc7e432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82abc7e432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82abc7e432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82abc7e432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82abc7e43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82abc7e43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2abc7e432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2abc7e432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82d1d76f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82d1d76f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2abc7e432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2abc7e432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82df21e65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82df21e65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82abc7e432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82abc7e432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82abc7e432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82abc7e432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82d1d76fb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82d1d76fb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82abc7e432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82abc7e432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727570ebb2_2_8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727570ebb2_2_8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727570ebb2_2_8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727570ebb2_2_8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727570ebb2_2_8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727570ebb2_2_8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82aa2376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82aa2376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82abc7e432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82abc7e432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27570ebb2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27570ebb2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27570ebb2_4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27570ebb2_4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jpg"/><Relationship Id="rId4" Type="http://schemas.openxmlformats.org/officeDocument/2006/relationships/image" Target="../media/image9.jpg"/><Relationship Id="rId5" Type="http://schemas.openxmlformats.org/officeDocument/2006/relationships/image" Target="../media/image3.jpg"/><Relationship Id="rId6" Type="http://schemas.openxmlformats.org/officeDocument/2006/relationships/image" Target="../media/image21.jpg"/><Relationship Id="rId7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20" Type="http://schemas.openxmlformats.org/officeDocument/2006/relationships/image" Target="../media/image29.jpg"/><Relationship Id="rId11" Type="http://schemas.openxmlformats.org/officeDocument/2006/relationships/image" Target="../media/image24.jpg"/><Relationship Id="rId10" Type="http://schemas.openxmlformats.org/officeDocument/2006/relationships/image" Target="../media/image19.jpg"/><Relationship Id="rId21" Type="http://schemas.openxmlformats.org/officeDocument/2006/relationships/image" Target="../media/image31.jpg"/><Relationship Id="rId13" Type="http://schemas.openxmlformats.org/officeDocument/2006/relationships/image" Target="../media/image48.jpg"/><Relationship Id="rId12" Type="http://schemas.openxmlformats.org/officeDocument/2006/relationships/image" Target="../media/image35.jp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Relationship Id="rId15" Type="http://schemas.openxmlformats.org/officeDocument/2006/relationships/image" Target="../media/image37.jpg"/><Relationship Id="rId14" Type="http://schemas.openxmlformats.org/officeDocument/2006/relationships/image" Target="../media/image27.jpg"/><Relationship Id="rId17" Type="http://schemas.openxmlformats.org/officeDocument/2006/relationships/image" Target="../media/image26.jpg"/><Relationship Id="rId16" Type="http://schemas.openxmlformats.org/officeDocument/2006/relationships/image" Target="../media/image28.jpg"/><Relationship Id="rId5" Type="http://schemas.openxmlformats.org/officeDocument/2006/relationships/image" Target="../media/image5.jpg"/><Relationship Id="rId19" Type="http://schemas.openxmlformats.org/officeDocument/2006/relationships/image" Target="../media/image30.jpg"/><Relationship Id="rId6" Type="http://schemas.openxmlformats.org/officeDocument/2006/relationships/image" Target="../media/image12.jpg"/><Relationship Id="rId18" Type="http://schemas.openxmlformats.org/officeDocument/2006/relationships/image" Target="../media/image25.jpg"/><Relationship Id="rId7" Type="http://schemas.openxmlformats.org/officeDocument/2006/relationships/image" Target="../media/image23.jpg"/><Relationship Id="rId8" Type="http://schemas.openxmlformats.org/officeDocument/2006/relationships/image" Target="../media/image2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2.jpg"/><Relationship Id="rId4" Type="http://schemas.openxmlformats.org/officeDocument/2006/relationships/image" Target="../media/image33.jpg"/><Relationship Id="rId5" Type="http://schemas.openxmlformats.org/officeDocument/2006/relationships/image" Target="../media/image4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8.jpg"/><Relationship Id="rId4" Type="http://schemas.openxmlformats.org/officeDocument/2006/relationships/image" Target="../media/image34.jpg"/><Relationship Id="rId5" Type="http://schemas.openxmlformats.org/officeDocument/2006/relationships/image" Target="../media/image39.jpg"/><Relationship Id="rId6" Type="http://schemas.openxmlformats.org/officeDocument/2006/relationships/image" Target="../media/image4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0.png"/><Relationship Id="rId4" Type="http://schemas.openxmlformats.org/officeDocument/2006/relationships/image" Target="../media/image51.png"/><Relationship Id="rId5" Type="http://schemas.openxmlformats.org/officeDocument/2006/relationships/image" Target="../media/image4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6.png"/><Relationship Id="rId4" Type="http://schemas.openxmlformats.org/officeDocument/2006/relationships/image" Target="../media/image4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42.png"/><Relationship Id="rId4" Type="http://schemas.openxmlformats.org/officeDocument/2006/relationships/image" Target="../media/image4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47.png"/><Relationship Id="rId4" Type="http://schemas.openxmlformats.org/officeDocument/2006/relationships/image" Target="../media/image44.png"/><Relationship Id="rId5" Type="http://schemas.openxmlformats.org/officeDocument/2006/relationships/image" Target="../media/image4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10" Type="http://schemas.openxmlformats.org/officeDocument/2006/relationships/image" Target="../media/image7.png"/><Relationship Id="rId9" Type="http://schemas.openxmlformats.org/officeDocument/2006/relationships/image" Target="../media/image17.png"/><Relationship Id="rId5" Type="http://schemas.openxmlformats.org/officeDocument/2006/relationships/image" Target="../media/image11.png"/><Relationship Id="rId6" Type="http://schemas.openxmlformats.org/officeDocument/2006/relationships/image" Target="../media/image16.png"/><Relationship Id="rId7" Type="http://schemas.openxmlformats.org/officeDocument/2006/relationships/image" Target="../media/image10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Traffic Sign Detection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Section 01 - Group 02</a:t>
            </a:r>
            <a:endParaRPr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4350" y="1988538"/>
            <a:ext cx="866775" cy="85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Content</a:t>
            </a:r>
            <a:endParaRPr b="1"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Introduction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Data and Models</a:t>
            </a:r>
            <a:endParaRPr sz="20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b="1" lang="zh-CN" sz="2600"/>
              <a:t>Localization Model</a:t>
            </a:r>
            <a:endParaRPr sz="2000"/>
          </a:p>
          <a:p>
            <a:pPr indent="-3937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lang="zh-CN" sz="2000"/>
              <a:t>Classification Model</a:t>
            </a:r>
            <a:endParaRPr b="1" sz="26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Results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Content</a:t>
            </a:r>
            <a:endParaRPr b="1"/>
          </a:p>
        </p:txBody>
      </p:sp>
      <p:sp>
        <p:nvSpPr>
          <p:cNvPr id="153" name="Google Shape;153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Introduction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Data and Models</a:t>
            </a:r>
            <a:endParaRPr sz="20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Localization Model</a:t>
            </a:r>
            <a:endParaRPr sz="2000"/>
          </a:p>
          <a:p>
            <a:pPr indent="-3937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600"/>
              <a:buChar char="○"/>
            </a:pPr>
            <a:r>
              <a:rPr b="1" lang="zh-CN" sz="2600"/>
              <a:t>Classification Model</a:t>
            </a:r>
            <a:endParaRPr b="1" sz="26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Results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Data Processing</a:t>
            </a:r>
            <a:endParaRPr b="1"/>
          </a:p>
        </p:txBody>
      </p:sp>
      <p:graphicFrame>
        <p:nvGraphicFramePr>
          <p:cNvPr id="159" name="Google Shape;159;p24"/>
          <p:cNvGraphicFramePr/>
          <p:nvPr/>
        </p:nvGraphicFramePr>
        <p:xfrm>
          <a:off x="1153775" y="12334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3418225"/>
                <a:gridCol w="3418225"/>
              </a:tblGrid>
              <a:tr h="26970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                        </a:t>
                      </a:r>
                      <a:r>
                        <a:rPr lang="zh-CN"/>
                        <a:t>Origin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          </a:t>
                      </a:r>
                      <a:r>
                        <a:rPr lang="zh-CN"/>
                        <a:t> </a:t>
                      </a:r>
                      <a:r>
                        <a:rPr lang="zh-CN"/>
                        <a:t>Cropped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325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63675" y="1476575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63675" y="1476575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63675" y="1476575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63675" y="1476575"/>
            <a:ext cx="213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59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Data Processing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0" name="Google Shape;1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4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24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24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372838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7285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372838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37285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5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3372838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5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81" name="Google Shape;181;p25"/>
          <p:cNvGraphicFramePr/>
          <p:nvPr/>
        </p:nvGraphicFramePr>
        <p:xfrm>
          <a:off x="185450" y="1314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2851875"/>
                <a:gridCol w="2851875"/>
                <a:gridCol w="2851875"/>
              </a:tblGrid>
              <a:tr h="2496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9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Compress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(level 1)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Compress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(level 2)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Compress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(level 3)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82" name="Google Shape;182;p25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5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6273300" y="152920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5"/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25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5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5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5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6273300" y="1504938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5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6273300" y="1504950"/>
            <a:ext cx="2133600" cy="21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Data Processing</a:t>
            </a:r>
            <a:endParaRPr/>
          </a:p>
        </p:txBody>
      </p:sp>
      <p:pic>
        <p:nvPicPr>
          <p:cNvPr id="195" name="Google Shape;19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325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1450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1775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98" name="Google Shape;198;p26"/>
          <p:cNvGraphicFramePr/>
          <p:nvPr/>
        </p:nvGraphicFramePr>
        <p:xfrm>
          <a:off x="598375" y="383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2409875"/>
                <a:gridCol w="2844775"/>
                <a:gridCol w="2627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                 Origin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Horizontal Flip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Vertical Flip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Data Processing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350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3150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1425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91425" y="1315850"/>
            <a:ext cx="2133600" cy="21336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8" name="Google Shape;208;p27"/>
          <p:cNvGraphicFramePr/>
          <p:nvPr/>
        </p:nvGraphicFramePr>
        <p:xfrm>
          <a:off x="598375" y="3832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2409875"/>
                <a:gridCol w="2844775"/>
                <a:gridCol w="2627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               Rotate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Noise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Change Color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Model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4" name="Google Shape;214;p28"/>
          <p:cNvPicPr preferRelativeResize="0"/>
          <p:nvPr/>
        </p:nvPicPr>
        <p:blipFill rotWithShape="1">
          <a:blip r:embed="rId3">
            <a:alphaModFix/>
          </a:blip>
          <a:srcRect b="20462" l="47842" r="8743" t="12315"/>
          <a:stretch/>
        </p:blipFill>
        <p:spPr>
          <a:xfrm rot="-5400000">
            <a:off x="2654561" y="-846898"/>
            <a:ext cx="3591725" cy="74151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Model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Model params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Batch size = 256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Learning rate = 0.001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Number of </a:t>
            </a:r>
            <a:r>
              <a:rPr lang="zh-CN" sz="2200"/>
              <a:t>epochs</a:t>
            </a:r>
            <a:r>
              <a:rPr lang="zh-CN" sz="2200"/>
              <a:t> = 10</a:t>
            </a:r>
            <a:endParaRPr sz="22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Results</a:t>
            </a:r>
            <a:r>
              <a:rPr b="1" lang="zh-CN"/>
              <a:t> - Localization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9925" y="1576400"/>
            <a:ext cx="2926373" cy="221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37575" y="1549300"/>
            <a:ext cx="3008510" cy="224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0562" y="1231175"/>
            <a:ext cx="6202875" cy="325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Results - Classification Stage 1 Training Curve</a:t>
            </a:r>
            <a:endParaRPr/>
          </a:p>
        </p:txBody>
      </p:sp>
      <p:pic>
        <p:nvPicPr>
          <p:cNvPr id="235" name="Google Shape;23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7909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500" y="1152475"/>
            <a:ext cx="36766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500" y="152400"/>
            <a:ext cx="6529004" cy="48386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Results - Classification Stage 2 Training Curve</a:t>
            </a:r>
            <a:endParaRPr/>
          </a:p>
        </p:txBody>
      </p:sp>
      <p:pic>
        <p:nvPicPr>
          <p:cNvPr id="242" name="Google Shape;242;p32"/>
          <p:cNvPicPr preferRelativeResize="0"/>
          <p:nvPr/>
        </p:nvPicPr>
        <p:blipFill rotWithShape="1">
          <a:blip r:embed="rId3">
            <a:alphaModFix/>
          </a:blip>
          <a:srcRect b="0" l="495" r="504" t="0"/>
          <a:stretch/>
        </p:blipFill>
        <p:spPr>
          <a:xfrm>
            <a:off x="311700" y="1152475"/>
            <a:ext cx="37909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32"/>
          <p:cNvPicPr preferRelativeResize="0"/>
          <p:nvPr/>
        </p:nvPicPr>
        <p:blipFill rotWithShape="1">
          <a:blip r:embed="rId4">
            <a:alphaModFix/>
          </a:blip>
          <a:srcRect b="0" l="386" r="386" t="0"/>
          <a:stretch/>
        </p:blipFill>
        <p:spPr>
          <a:xfrm>
            <a:off x="4763500" y="1152475"/>
            <a:ext cx="36766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Results - Classification Stage 1 Tests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9" name="Google Shape;24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152475"/>
            <a:ext cx="2447925" cy="2400300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3"/>
          <p:cNvSpPr txBox="1"/>
          <p:nvPr/>
        </p:nvSpPr>
        <p:spPr>
          <a:xfrm>
            <a:off x="513250" y="3660300"/>
            <a:ext cx="224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tensor([-3.7759,  3.1587, -0.6869, -3.1139])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1" name="Google Shape;251;p33"/>
          <p:cNvSpPr txBox="1"/>
          <p:nvPr/>
        </p:nvSpPr>
        <p:spPr>
          <a:xfrm>
            <a:off x="3448800" y="3660300"/>
            <a:ext cx="224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tensor([-0.6687, -1.5104,  1.7822, -1.2634])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2" name="Google Shape;252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48963" y="1170125"/>
            <a:ext cx="2384159" cy="233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3"/>
          <p:cNvSpPr txBox="1"/>
          <p:nvPr/>
        </p:nvSpPr>
        <p:spPr>
          <a:xfrm>
            <a:off x="6180975" y="3660300"/>
            <a:ext cx="2246400" cy="5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50">
                <a:solidFill>
                  <a:srgbClr val="21212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tensor([-1.7787,  0.8621,  0.3281, -1.8231])</a:t>
            </a:r>
            <a:endParaRPr sz="1050">
              <a:solidFill>
                <a:srgbClr val="21212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254" name="Google Shape;254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22472" y="1170125"/>
            <a:ext cx="2384159" cy="23377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3"/>
          <p:cNvSpPr txBox="1"/>
          <p:nvPr/>
        </p:nvSpPr>
        <p:spPr>
          <a:xfrm>
            <a:off x="526750" y="4088675"/>
            <a:ext cx="20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Probability of being a regulatory sign is 0.98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6" name="Google Shape;256;p33"/>
          <p:cNvSpPr txBox="1"/>
          <p:nvPr/>
        </p:nvSpPr>
        <p:spPr>
          <a:xfrm>
            <a:off x="3448800" y="4097400"/>
            <a:ext cx="20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Probability of being a temporary sign is 0.85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57" name="Google Shape;257;p33"/>
          <p:cNvSpPr txBox="1"/>
          <p:nvPr/>
        </p:nvSpPr>
        <p:spPr>
          <a:xfrm>
            <a:off x="6270975" y="4088675"/>
            <a:ext cx="206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Probability of being a regulatory sign is 0.58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Results - Overall Test Accuracy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around 60%</a:t>
            </a:r>
            <a:endParaRPr sz="22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5"/>
          <p:cNvSpPr txBox="1"/>
          <p:nvPr>
            <p:ph type="title"/>
          </p:nvPr>
        </p:nvSpPr>
        <p:spPr>
          <a:xfrm>
            <a:off x="623400" y="1692550"/>
            <a:ext cx="8520600" cy="9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Thank you for listening!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Take care!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/>
          <p:nvPr>
            <p:ph type="title"/>
          </p:nvPr>
        </p:nvSpPr>
        <p:spPr>
          <a:xfrm>
            <a:off x="311700" y="454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Data Processing - Distribution</a:t>
            </a:r>
            <a:endParaRPr/>
          </a:p>
        </p:txBody>
      </p:sp>
      <p:graphicFrame>
        <p:nvGraphicFramePr>
          <p:cNvPr id="274" name="Google Shape;274;p36"/>
          <p:cNvGraphicFramePr/>
          <p:nvPr/>
        </p:nvGraphicFramePr>
        <p:xfrm>
          <a:off x="311700" y="1397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1065075"/>
                <a:gridCol w="944100"/>
                <a:gridCol w="1055375"/>
                <a:gridCol w="1195750"/>
                <a:gridCol w="1065075"/>
                <a:gridCol w="1065075"/>
                <a:gridCol w="1065075"/>
                <a:gridCol w="1065075"/>
              </a:tblGrid>
              <a:tr h="3976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Enlarge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Compress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Horizontally flip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Vertically filp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Rotation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Noise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Change color</a:t>
                      </a:r>
                      <a:endParaRPr sz="1100"/>
                    </a:p>
                  </a:txBody>
                  <a:tcPr marT="91425" marB="91425" marR="91425" marL="91425"/>
                </a:tc>
              </a:tr>
              <a:tr h="459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Training dataset stage 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5+5+9 = 19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9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46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Validation dataset stage 1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5+5+9 = 19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2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3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5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59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Training dataset stage 2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5+5+9 = 19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0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1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4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3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/>
                        <a:t>9</a:t>
                      </a:r>
                      <a:endParaRPr sz="1200"/>
                    </a:p>
                  </a:txBody>
                  <a:tcPr marT="91425" marB="91425" marR="91425" marL="91425"/>
                </a:tc>
              </a:tr>
              <a:tr h="473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/>
                        <a:t>Validation dataset stage 2</a:t>
                      </a:r>
                      <a:endParaRPr sz="1000"/>
                    </a:p>
                  </a:txBody>
                  <a:tcPr marT="91425" marB="91425" marR="91425" marL="91425"/>
                </a:tc>
                <a:tc gridSpan="7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100"/>
                        <a:t>Real Life Data &amp; data augmentation based on that</a:t>
                      </a:r>
                      <a:endParaRPr sz="1100"/>
                    </a:p>
                  </a:txBody>
                  <a:tcPr marT="91425" marB="91425" marR="91425" marL="91425"/>
                </a:tc>
                <a:tc hMerge="1"/>
                <a:tc hMerge="1"/>
                <a:tc hMerge="1"/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Model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Model params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Batch size = 128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Learning rate = 0.002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zh-CN" sz="2200"/>
              <a:t>Number of epochs = 25</a:t>
            </a:r>
            <a:endParaRPr sz="2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Classification Model</a:t>
            </a:r>
            <a:endParaRPr/>
          </a:p>
        </p:txBody>
      </p:sp>
      <p:graphicFrame>
        <p:nvGraphicFramePr>
          <p:cNvPr id="286" name="Google Shape;286;p38"/>
          <p:cNvGraphicFramePr/>
          <p:nvPr/>
        </p:nvGraphicFramePr>
        <p:xfrm>
          <a:off x="368725" y="1268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{A8FEFCEF-E530-4CCB-AAC9-AF34033E3738}</a:tableStyleId>
              </a:tblPr>
              <a:tblGrid>
                <a:gridCol w="4231800"/>
                <a:gridCol w="4231800"/>
              </a:tblGrid>
              <a:tr h="545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Layer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Number of parameters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Convolutional layer 1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highlight>
                            <a:srgbClr val="FFFFFF"/>
                          </a:highlight>
                        </a:rPr>
                        <a:t>(3*5*5+1)*5 = 380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Convolutional layer 2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(5*5*5+1)*5 = 1260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Fully connected layer 1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(10*53*53+1)*32 = 898912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Fully connected layer 2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(32+1)*4 = 132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50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Total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900684</a:t>
                      </a:r>
                      <a:endParaRPr/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How many signs did you captured?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127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Maybe 2?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Maybe 3? 4?</a:t>
            </a:r>
            <a:endParaRPr sz="2200"/>
          </a:p>
        </p:txBody>
      </p:sp>
      <p:sp>
        <p:nvSpPr>
          <p:cNvPr id="73" name="Google Shape;73;p15"/>
          <p:cNvSpPr txBox="1"/>
          <p:nvPr/>
        </p:nvSpPr>
        <p:spPr>
          <a:xfrm>
            <a:off x="868500" y="2350525"/>
            <a:ext cx="74070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C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There are actually 8 signs in this picture!!!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3039800" y="3244625"/>
            <a:ext cx="34413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000">
                <a:latin typeface="Proxima Nova"/>
                <a:ea typeface="Proxima Nova"/>
                <a:cs typeface="Proxima Nova"/>
                <a:sym typeface="Proxima Nova"/>
              </a:rPr>
              <a:t>Lets take a closer look</a:t>
            </a:r>
            <a:endParaRPr sz="20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7500" y="152400"/>
            <a:ext cx="6529004" cy="483869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" name="Google Shape;80;p16"/>
          <p:cNvGrpSpPr/>
          <p:nvPr/>
        </p:nvGrpSpPr>
        <p:grpSpPr>
          <a:xfrm>
            <a:off x="2989175" y="2957850"/>
            <a:ext cx="558600" cy="303000"/>
            <a:chOff x="2989175" y="2957850"/>
            <a:chExt cx="558600" cy="303000"/>
          </a:xfrm>
        </p:grpSpPr>
        <p:sp>
          <p:nvSpPr>
            <p:cNvPr id="81" name="Google Shape;81;p16"/>
            <p:cNvSpPr/>
            <p:nvPr/>
          </p:nvSpPr>
          <p:spPr>
            <a:xfrm>
              <a:off x="3228275" y="2957850"/>
              <a:ext cx="319500" cy="303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6"/>
            <p:cNvSpPr txBox="1"/>
            <p:nvPr/>
          </p:nvSpPr>
          <p:spPr>
            <a:xfrm>
              <a:off x="2989175" y="295785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1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83" name="Google Shape;83;p16"/>
          <p:cNvGrpSpPr/>
          <p:nvPr/>
        </p:nvGrpSpPr>
        <p:grpSpPr>
          <a:xfrm>
            <a:off x="3462600" y="2571750"/>
            <a:ext cx="406225" cy="562925"/>
            <a:chOff x="3462600" y="2571750"/>
            <a:chExt cx="406225" cy="562925"/>
          </a:xfrm>
        </p:grpSpPr>
        <p:sp>
          <p:nvSpPr>
            <p:cNvPr id="84" name="Google Shape;84;p16"/>
            <p:cNvSpPr/>
            <p:nvPr/>
          </p:nvSpPr>
          <p:spPr>
            <a:xfrm>
              <a:off x="3462600" y="2831675"/>
              <a:ext cx="319500" cy="303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6"/>
            <p:cNvSpPr txBox="1"/>
            <p:nvPr/>
          </p:nvSpPr>
          <p:spPr>
            <a:xfrm>
              <a:off x="3629725" y="257175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2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86" name="Google Shape;86;p16"/>
          <p:cNvGrpSpPr/>
          <p:nvPr/>
        </p:nvGrpSpPr>
        <p:grpSpPr>
          <a:xfrm>
            <a:off x="3462600" y="3090600"/>
            <a:ext cx="406225" cy="473250"/>
            <a:chOff x="3462600" y="3090600"/>
            <a:chExt cx="406225" cy="473250"/>
          </a:xfrm>
        </p:grpSpPr>
        <p:sp>
          <p:nvSpPr>
            <p:cNvPr id="87" name="Google Shape;87;p16"/>
            <p:cNvSpPr/>
            <p:nvPr/>
          </p:nvSpPr>
          <p:spPr>
            <a:xfrm>
              <a:off x="3462600" y="3090600"/>
              <a:ext cx="319500" cy="303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 txBox="1"/>
            <p:nvPr/>
          </p:nvSpPr>
          <p:spPr>
            <a:xfrm>
              <a:off x="3629725" y="326085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3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89" name="Google Shape;89;p16"/>
          <p:cNvGrpSpPr/>
          <p:nvPr/>
        </p:nvGrpSpPr>
        <p:grpSpPr>
          <a:xfrm>
            <a:off x="4714638" y="2831675"/>
            <a:ext cx="430788" cy="506425"/>
            <a:chOff x="4714638" y="2831675"/>
            <a:chExt cx="430788" cy="506425"/>
          </a:xfrm>
        </p:grpSpPr>
        <p:sp>
          <p:nvSpPr>
            <p:cNvPr id="90" name="Google Shape;90;p16"/>
            <p:cNvSpPr/>
            <p:nvPr/>
          </p:nvSpPr>
          <p:spPr>
            <a:xfrm>
              <a:off x="4906325" y="3090600"/>
              <a:ext cx="239100" cy="2475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 txBox="1"/>
            <p:nvPr/>
          </p:nvSpPr>
          <p:spPr>
            <a:xfrm>
              <a:off x="4714638" y="2831675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4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92" name="Google Shape;92;p16"/>
          <p:cNvGrpSpPr/>
          <p:nvPr/>
        </p:nvGrpSpPr>
        <p:grpSpPr>
          <a:xfrm>
            <a:off x="5353675" y="2732100"/>
            <a:ext cx="319500" cy="606000"/>
            <a:chOff x="5353675" y="2732100"/>
            <a:chExt cx="319500" cy="606000"/>
          </a:xfrm>
        </p:grpSpPr>
        <p:sp>
          <p:nvSpPr>
            <p:cNvPr id="93" name="Google Shape;93;p16"/>
            <p:cNvSpPr/>
            <p:nvPr/>
          </p:nvSpPr>
          <p:spPr>
            <a:xfrm>
              <a:off x="5353675" y="3035100"/>
              <a:ext cx="319500" cy="303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5417625" y="273210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5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95" name="Google Shape;95;p16"/>
          <p:cNvGrpSpPr/>
          <p:nvPr/>
        </p:nvGrpSpPr>
        <p:grpSpPr>
          <a:xfrm>
            <a:off x="5963450" y="2781900"/>
            <a:ext cx="476650" cy="556200"/>
            <a:chOff x="5963450" y="2781900"/>
            <a:chExt cx="476650" cy="556200"/>
          </a:xfrm>
        </p:grpSpPr>
        <p:sp>
          <p:nvSpPr>
            <p:cNvPr id="96" name="Google Shape;96;p16"/>
            <p:cNvSpPr/>
            <p:nvPr/>
          </p:nvSpPr>
          <p:spPr>
            <a:xfrm>
              <a:off x="6120600" y="3035100"/>
              <a:ext cx="319500" cy="303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5963450" y="278190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6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6738550" y="2732100"/>
            <a:ext cx="468475" cy="774750"/>
            <a:chOff x="6738550" y="2732100"/>
            <a:chExt cx="468475" cy="774750"/>
          </a:xfrm>
        </p:grpSpPr>
        <p:sp>
          <p:nvSpPr>
            <p:cNvPr id="99" name="Google Shape;99;p16"/>
            <p:cNvSpPr/>
            <p:nvPr/>
          </p:nvSpPr>
          <p:spPr>
            <a:xfrm>
              <a:off x="6887525" y="2957850"/>
              <a:ext cx="319500" cy="5490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 txBox="1"/>
            <p:nvPr/>
          </p:nvSpPr>
          <p:spPr>
            <a:xfrm>
              <a:off x="6738550" y="273210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7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  <p:grpSp>
        <p:nvGrpSpPr>
          <p:cNvPr id="101" name="Google Shape;101;p16"/>
          <p:cNvGrpSpPr/>
          <p:nvPr/>
        </p:nvGrpSpPr>
        <p:grpSpPr>
          <a:xfrm>
            <a:off x="7243250" y="2478900"/>
            <a:ext cx="460300" cy="655800"/>
            <a:chOff x="7243250" y="2478900"/>
            <a:chExt cx="460300" cy="655800"/>
          </a:xfrm>
        </p:grpSpPr>
        <p:sp>
          <p:nvSpPr>
            <p:cNvPr id="102" name="Google Shape;102;p16"/>
            <p:cNvSpPr/>
            <p:nvPr/>
          </p:nvSpPr>
          <p:spPr>
            <a:xfrm>
              <a:off x="7384050" y="2732100"/>
              <a:ext cx="319500" cy="402600"/>
            </a:xfrm>
            <a:prstGeom prst="ellipse">
              <a:avLst/>
            </a:prstGeom>
            <a:noFill/>
            <a:ln cap="flat" cmpd="sng" w="2857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 txBox="1"/>
            <p:nvPr/>
          </p:nvSpPr>
          <p:spPr>
            <a:xfrm>
              <a:off x="7243250" y="2478900"/>
              <a:ext cx="239100" cy="303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zh-CN">
                  <a:solidFill>
                    <a:srgbClr val="FF0000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8</a:t>
              </a:r>
              <a:endParaRPr b="1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000" y="521125"/>
            <a:ext cx="1397825" cy="165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3150" y="521125"/>
            <a:ext cx="1710225" cy="165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56550" y="479000"/>
            <a:ext cx="1147650" cy="19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03875" y="634675"/>
            <a:ext cx="1638368" cy="165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30975" y="2807500"/>
            <a:ext cx="1397825" cy="15811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589075" y="2693069"/>
            <a:ext cx="1638375" cy="181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11575" y="2610850"/>
            <a:ext cx="1327574" cy="220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987725" y="2722138"/>
            <a:ext cx="1147650" cy="1979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Introduction</a:t>
            </a:r>
            <a:endParaRPr b="1"/>
          </a:p>
        </p:txBody>
      </p:sp>
      <p:sp>
        <p:nvSpPr>
          <p:cNvPr id="121" name="Google Shape;121;p18"/>
          <p:cNvSpPr txBox="1"/>
          <p:nvPr>
            <p:ph idx="1" type="body"/>
          </p:nvPr>
        </p:nvSpPr>
        <p:spPr>
          <a:xfrm>
            <a:off x="311700" y="11524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Traffic-related accident  -&gt;  8th death reason</a:t>
            </a:r>
            <a:endParaRPr sz="20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400"/>
          </a:p>
        </p:txBody>
      </p:sp>
      <p:sp>
        <p:nvSpPr>
          <p:cNvPr id="122" name="Google Shape;122;p18"/>
          <p:cNvSpPr txBox="1"/>
          <p:nvPr/>
        </p:nvSpPr>
        <p:spPr>
          <a:xfrm>
            <a:off x="311700" y="1725700"/>
            <a:ext cx="8271900" cy="7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Proxima Nova"/>
              <a:buChar char="●"/>
            </a:pPr>
            <a:r>
              <a:rPr lang="zh-CN" sz="20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“Not following the traffic signs” -&gt; one of the leading causes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210750" y="2779075"/>
            <a:ext cx="8473800" cy="13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zh-C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Goal</a:t>
            </a:r>
            <a:r>
              <a:rPr lang="zh-CN" sz="24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rPr>
              <a:t>: Detect traffic signs quickly and accurately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Content</a:t>
            </a:r>
            <a:endParaRPr b="1"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Introduction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Data and Models</a:t>
            </a:r>
            <a:endParaRPr sz="20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Localization Model</a:t>
            </a:r>
            <a:endParaRPr sz="20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Classification Model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Results</a:t>
            </a:r>
            <a:endParaRPr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Content</a:t>
            </a:r>
            <a:endParaRPr b="1"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Introduction</a:t>
            </a:r>
            <a:endParaRPr sz="2000"/>
          </a:p>
          <a:p>
            <a:pPr indent="-3937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b="1" lang="zh-CN" sz="2600"/>
              <a:t>Data and Models</a:t>
            </a:r>
            <a:endParaRPr b="1" sz="26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Localization Model</a:t>
            </a:r>
            <a:endParaRPr sz="2000"/>
          </a:p>
          <a:p>
            <a:pPr indent="-3556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zh-CN" sz="2000"/>
              <a:t>Classification Model</a:t>
            </a:r>
            <a:endParaRPr sz="2000"/>
          </a:p>
          <a:p>
            <a:pPr indent="-3556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zh-CN" sz="2000"/>
              <a:t>Results</a:t>
            </a:r>
            <a:endParaRPr sz="20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CN"/>
              <a:t>Data and models</a:t>
            </a:r>
            <a:endParaRPr b="1"/>
          </a:p>
        </p:txBody>
      </p:sp>
      <p:sp>
        <p:nvSpPr>
          <p:cNvPr id="141" name="Google Shape;141;p21"/>
          <p:cNvSpPr txBox="1"/>
          <p:nvPr/>
        </p:nvSpPr>
        <p:spPr>
          <a:xfrm>
            <a:off x="2679300" y="2408900"/>
            <a:ext cx="4719600" cy="55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latin typeface="Proxima Nova"/>
                <a:ea typeface="Proxima Nova"/>
                <a:cs typeface="Proxima Nova"/>
                <a:sym typeface="Proxima Nova"/>
              </a:rPr>
              <a:t>Video Here. Just a placeholder.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